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96" r:id="rId2"/>
    <p:sldId id="282" r:id="rId3"/>
    <p:sldId id="256" r:id="rId4"/>
    <p:sldId id="257" r:id="rId5"/>
    <p:sldId id="258" r:id="rId6"/>
    <p:sldId id="259" r:id="rId7"/>
    <p:sldId id="260" r:id="rId8"/>
    <p:sldId id="287" r:id="rId9"/>
    <p:sldId id="271" r:id="rId10"/>
    <p:sldId id="263" r:id="rId11"/>
    <p:sldId id="286" r:id="rId12"/>
    <p:sldId id="288" r:id="rId13"/>
    <p:sldId id="285" r:id="rId14"/>
    <p:sldId id="262" r:id="rId15"/>
    <p:sldId id="261" r:id="rId16"/>
    <p:sldId id="264" r:id="rId17"/>
    <p:sldId id="265" r:id="rId18"/>
    <p:sldId id="266" r:id="rId19"/>
    <p:sldId id="280" r:id="rId20"/>
    <p:sldId id="279" r:id="rId21"/>
    <p:sldId id="267" r:id="rId22"/>
    <p:sldId id="268" r:id="rId23"/>
    <p:sldId id="269" r:id="rId24"/>
    <p:sldId id="270" r:id="rId25"/>
    <p:sldId id="272" r:id="rId26"/>
    <p:sldId id="273" r:id="rId27"/>
    <p:sldId id="274" r:id="rId28"/>
    <p:sldId id="275" r:id="rId29"/>
    <p:sldId id="276" r:id="rId30"/>
    <p:sldId id="281" r:id="rId31"/>
    <p:sldId id="277" r:id="rId32"/>
    <p:sldId id="278" r:id="rId33"/>
    <p:sldId id="297" r:id="rId34"/>
    <p:sldId id="289" r:id="rId35"/>
    <p:sldId id="290" r:id="rId36"/>
    <p:sldId id="291" r:id="rId37"/>
    <p:sldId id="292" r:id="rId38"/>
    <p:sldId id="293" r:id="rId39"/>
    <p:sldId id="294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522"/>
    <p:restoredTop sz="96110"/>
  </p:normalViewPr>
  <p:slideViewPr>
    <p:cSldViewPr snapToGrid="0" snapToObjects="1">
      <p:cViewPr>
        <p:scale>
          <a:sx n="165" d="100"/>
          <a:sy n="165" d="100"/>
        </p:scale>
        <p:origin x="544" y="-13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020F4E-C2D8-F341-86A9-CAD736D4A1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38D3A77-F2FA-C040-818B-7D1E5710F8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CF4275-50F7-7347-A4CB-F8A46094D6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39E8E-387D-6F49-B04A-7A0B4C08C92C}" type="datetimeFigureOut">
              <a:rPr lang="en-US" smtClean="0"/>
              <a:t>8/6/23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619BB7-C2F9-DC4B-8F31-D4CE72A1C5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11CF6F-D8AC-504F-990B-F6596D3EC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1B833-E392-3D4D-91A6-3D90470F4E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378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87DF8-1E88-D14B-9029-89AB2FD30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AE795AD-33CB-B34B-B3C6-614D06FCF3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BC638D-AFA2-1E46-AA7D-03AE94DE75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39E8E-387D-6F49-B04A-7A0B4C08C92C}" type="datetimeFigureOut">
              <a:rPr lang="en-US" smtClean="0"/>
              <a:t>8/6/23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8B9683-92F2-214B-92E4-ECE8CA7B10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884127-9F3E-C34A-80B3-4458E69C00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1B833-E392-3D4D-91A6-3D90470F4E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1537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F0C6412-078F-6847-BF55-E30C227A898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BF2250-395D-DF43-8570-2B5F6D24E9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105987-05F1-1742-B617-9ED18D78C0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39E8E-387D-6F49-B04A-7A0B4C08C92C}" type="datetimeFigureOut">
              <a:rPr lang="en-US" smtClean="0"/>
              <a:t>8/6/23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F3AEE9-414B-9043-B443-DCAC6D6E2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1A7DBE-D642-B24E-AF2C-D0606E0E71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1B833-E392-3D4D-91A6-3D90470F4E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083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8D55F3-A356-BC45-9A86-B826E11A2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7F472-9EB5-AC43-B4F2-E0D23C0783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916D7C-7B77-3C47-ACC7-49C22DB808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39E8E-387D-6F49-B04A-7A0B4C08C92C}" type="datetimeFigureOut">
              <a:rPr lang="en-US" smtClean="0"/>
              <a:t>8/6/23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4043A1-651E-4441-AC63-3FFC15F2E2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D2996C-5150-A34A-8DE9-E69BC5468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1B833-E392-3D4D-91A6-3D90470F4E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8199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B4E10E-4D48-D249-8797-786FC9585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77FBE6-3BEE-BF4C-A4F9-4B38584477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77AECE-3795-514E-96FC-8C1ECAB0B0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39E8E-387D-6F49-B04A-7A0B4C08C92C}" type="datetimeFigureOut">
              <a:rPr lang="en-US" smtClean="0"/>
              <a:t>8/6/23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F6F532-9F43-9C49-B407-4988A38B83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99CF6C-B62B-4D43-9542-68111AF5E7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1B833-E392-3D4D-91A6-3D90470F4E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1156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8CDE32-8107-E345-8220-7C022CD52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B4FF4D-5DCA-8643-A6A4-5A7CBFA58B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32A552-5B6B-DF46-AE8F-A5667EED75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240D4D-2718-C140-9CEC-FC141A409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39E8E-387D-6F49-B04A-7A0B4C08C92C}" type="datetimeFigureOut">
              <a:rPr lang="en-US" smtClean="0"/>
              <a:t>8/6/23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DD8DD4-C51C-4941-B681-CCB271CDBB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5AF566-CB6B-654F-B188-F6D28EFBC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1B833-E392-3D4D-91A6-3D90470F4E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313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2A923F-C894-804F-B744-0029D1965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C38090-3890-BB43-8474-F17F582D42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76CEE8-28CC-7041-85B4-1FF7BF8142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B277119-9CE3-7F42-9A35-67761E7E9B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8911BD6-78E0-3344-96BB-6E94B86504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EBDA23F-3024-7749-B600-B54ED41437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39E8E-387D-6F49-B04A-7A0B4C08C92C}" type="datetimeFigureOut">
              <a:rPr lang="en-US" smtClean="0"/>
              <a:t>8/6/23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A8F0FD8-F433-094C-B113-F1CB6BF520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03AAA3-A18F-534E-864C-E1B1B3333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1B833-E392-3D4D-91A6-3D90470F4E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50237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12317-56FC-6740-AD84-CB856C44D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7AC9C1-76B6-344A-A593-CDD9049DD8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39E8E-387D-6F49-B04A-7A0B4C08C92C}" type="datetimeFigureOut">
              <a:rPr lang="en-US" smtClean="0"/>
              <a:t>8/6/23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C6D9DE-35F8-0546-9BC8-D701AB6933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4125BC-44F4-6048-97A2-DB3CE128C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1B833-E392-3D4D-91A6-3D90470F4E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7879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B5444A4-88F4-5A4E-AD61-42ED54BDD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39E8E-387D-6F49-B04A-7A0B4C08C92C}" type="datetimeFigureOut">
              <a:rPr lang="en-US" smtClean="0"/>
              <a:t>8/6/23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B796B3C-B67D-8347-A872-518328A9B4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07A2F4-18DA-6242-AC82-ED6D035FBF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1B833-E392-3D4D-91A6-3D90470F4E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9612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55B4BC-75A9-E742-92A2-67B43D857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E616B5-B918-B040-8D2E-2BCDEB4BFC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8C15FD-B91C-C042-B4E3-290873A1D4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87DE94-F751-F34B-9A09-E0298D0583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39E8E-387D-6F49-B04A-7A0B4C08C92C}" type="datetimeFigureOut">
              <a:rPr lang="en-US" smtClean="0"/>
              <a:t>8/6/23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E65BA5-BA16-1C4E-A817-A83D522919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13C333-F02C-B245-9AE1-2C3F683686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1B833-E392-3D4D-91A6-3D90470F4E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5352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572558-2425-2F49-9B01-9D344F372C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CA06D7F-7A42-7542-B7E4-078804A4E69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7CD882-9147-7E42-A190-CC7B6CD902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EC7F9C-2CDB-2E4A-A4ED-787C16424D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39E8E-387D-6F49-B04A-7A0B4C08C92C}" type="datetimeFigureOut">
              <a:rPr lang="en-US" smtClean="0"/>
              <a:t>8/6/23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B136DE-BA62-AD44-9B04-007E7EA43B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11FCCB-6994-F447-BFC5-727711E85B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1B833-E392-3D4D-91A6-3D90470F4E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0491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2279CE2-212D-3144-A648-582CF86DF8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42DDE2-1E91-E54B-8732-673E55CB09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60EE9A-DA6E-DF49-8FA3-1410CC035AF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139E8E-387D-6F49-B04A-7A0B4C08C92C}" type="datetimeFigureOut">
              <a:rPr lang="en-US" smtClean="0"/>
              <a:t>8/6/23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D8CBCC-2B04-F842-B403-B8B746B38C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788CF3-0A8C-3243-83F4-07900E1852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B1B833-E392-3D4D-91A6-3D90470F4E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9577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useast.ensembl.org/index.html" TargetMode="External"/><Relationship Id="rId2" Type="http://schemas.openxmlformats.org/officeDocument/2006/relationships/hyperlink" Target="https://genome.ucsc.edu/" TargetMode="Externa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igv.org/" TargetMode="External"/><Relationship Id="rId4" Type="http://schemas.openxmlformats.org/officeDocument/2006/relationships/hyperlink" Target="https://epigenomegateway.wustl.edu/browser/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enome.ucsc.edu/cgi-bin/hgGtexTrackSettings?hgsid=1428788311_lN567MdHnz7BOzJZgFk6dbCFGu2k&amp;db=hg38&amp;c=chr2&amp;g=gtexGeneV8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enome.ucsc.edu/" TargetMode="Externa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s://igv.org/" TargetMode="Externa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5700DCE-E31D-56CB-ED84-6C03BE7CA2BF}"/>
              </a:ext>
            </a:extLst>
          </p:cNvPr>
          <p:cNvSpPr txBox="1"/>
          <p:nvPr/>
        </p:nvSpPr>
        <p:spPr>
          <a:xfrm>
            <a:off x="880533" y="524932"/>
            <a:ext cx="10541000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What are Genome Browsers?</a:t>
            </a:r>
          </a:p>
          <a:p>
            <a:pPr algn="ctr"/>
            <a:endParaRPr lang="en-US" sz="2800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Graphical interface for users to browse, search, retrieve an analyze genomic data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 include variation, transcription, regulatory data such as methylation, transcription factor binding and disease associations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Some of the larger genome browsers also serves as data archives for public datasets 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 is also possible to load your own data into some of the public genome browsers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Some of the genome browsers commonly used are: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2"/>
              </a:rPr>
              <a:t>The UCSC Genome Browser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3"/>
              </a:rPr>
              <a:t>ENSEMBL Genome Browser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4"/>
              </a:rPr>
              <a:t>Epigenome browser at WashU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5"/>
              </a:rPr>
              <a:t>Integrative Genome Browser (IGV)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76098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5668D57-ECCE-6745-98C9-09E49BA18459}"/>
              </a:ext>
            </a:extLst>
          </p:cNvPr>
          <p:cNvSpPr txBox="1"/>
          <p:nvPr/>
        </p:nvSpPr>
        <p:spPr>
          <a:xfrm>
            <a:off x="5336818" y="0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full page</a:t>
            </a: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3EEF6F94-B6E0-0BD4-620F-87F24B8E1A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065" y="369332"/>
            <a:ext cx="10381869" cy="648866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03D8112-8699-9B49-A485-93FC5B006391}"/>
              </a:ext>
            </a:extLst>
          </p:cNvPr>
          <p:cNvSpPr txBox="1"/>
          <p:nvPr/>
        </p:nvSpPr>
        <p:spPr>
          <a:xfrm>
            <a:off x="8597900" y="1720871"/>
            <a:ext cx="2366434" cy="246221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Each of the drop down menus(blue bars) allows for customizable visualization of tracks.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&amp; annotations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Many options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Updates and new tracks occur semi-frequently</a:t>
            </a:r>
          </a:p>
          <a:p>
            <a:endParaRPr lang="en-US" sz="14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78795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5668D57-ECCE-6745-98C9-09E49BA18459}"/>
              </a:ext>
            </a:extLst>
          </p:cNvPr>
          <p:cNvSpPr txBox="1"/>
          <p:nvPr/>
        </p:nvSpPr>
        <p:spPr>
          <a:xfrm>
            <a:off x="4197284" y="0"/>
            <a:ext cx="4044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full page – drop downs expanded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2F92C776-D02E-0DD7-1CF5-D1ABC24B7B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699" y="369332"/>
            <a:ext cx="10381869" cy="6488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650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5668D57-ECCE-6745-98C9-09E49BA18459}"/>
              </a:ext>
            </a:extLst>
          </p:cNvPr>
          <p:cNvSpPr txBox="1"/>
          <p:nvPr/>
        </p:nvSpPr>
        <p:spPr>
          <a:xfrm>
            <a:off x="4197284" y="0"/>
            <a:ext cx="4044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full page – drop downs expanded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2F92C776-D02E-0DD7-1CF5-D1ABC24B7B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699" y="369332"/>
            <a:ext cx="10381869" cy="648866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03D8112-8699-9B49-A485-93FC5B006391}"/>
              </a:ext>
            </a:extLst>
          </p:cNvPr>
          <p:cNvSpPr txBox="1"/>
          <p:nvPr/>
        </p:nvSpPr>
        <p:spPr>
          <a:xfrm>
            <a:off x="8970434" y="369332"/>
            <a:ext cx="2641601" cy="224676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Each of the drop down menus(blue bars) allows for customizable visualization of tracks.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&amp; annotations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Many options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Updates and new tracks occur semi-frequently</a:t>
            </a:r>
          </a:p>
          <a:p>
            <a:endParaRPr lang="en-US" sz="14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89366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4EF8F3FC-B7E7-397C-AE17-B70E7FA9E3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350" y="515937"/>
            <a:ext cx="10147300" cy="634206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CBD37FF-8D65-EDC4-180F-1E220A7013AA}"/>
              </a:ext>
            </a:extLst>
          </p:cNvPr>
          <p:cNvSpPr txBox="1"/>
          <p:nvPr/>
        </p:nvSpPr>
        <p:spPr>
          <a:xfrm>
            <a:off x="3346450" y="0"/>
            <a:ext cx="549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Genomic base position – detail page</a:t>
            </a:r>
          </a:p>
        </p:txBody>
      </p:sp>
    </p:spTree>
    <p:extLst>
      <p:ext uri="{BB962C8B-B14F-4D97-AF65-F5344CB8AC3E}">
        <p14:creationId xmlns:p14="http://schemas.microsoft.com/office/powerpoint/2010/main" val="31728945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C6409BB-1207-CB48-B783-59FBA2053E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800" y="457200"/>
            <a:ext cx="10566400" cy="59436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155C671-A003-BA40-953F-1120D4133675}"/>
              </a:ext>
            </a:extLst>
          </p:cNvPr>
          <p:cNvSpPr txBox="1"/>
          <p:nvPr/>
        </p:nvSpPr>
        <p:spPr>
          <a:xfrm>
            <a:off x="2543297" y="0"/>
            <a:ext cx="71054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default view of the BCL11A gene in the UCSC genome browser</a:t>
            </a:r>
          </a:p>
        </p:txBody>
      </p:sp>
      <p:sp>
        <p:nvSpPr>
          <p:cNvPr id="4" name="Right Bracket 3">
            <a:extLst>
              <a:ext uri="{FF2B5EF4-FFF2-40B4-BE49-F238E27FC236}">
                <a16:creationId xmlns:a16="http://schemas.microsoft.com/office/drawing/2014/main" id="{0F1FCDBE-1209-E44A-A910-15233F25E49E}"/>
              </a:ext>
            </a:extLst>
          </p:cNvPr>
          <p:cNvSpPr/>
          <p:nvPr/>
        </p:nvSpPr>
        <p:spPr>
          <a:xfrm>
            <a:off x="10010899" y="2208810"/>
            <a:ext cx="47501" cy="115190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86D762-051F-2946-B262-F1480150CB55}"/>
              </a:ext>
            </a:extLst>
          </p:cNvPr>
          <p:cNvSpPr txBox="1"/>
          <p:nvPr/>
        </p:nvSpPr>
        <p:spPr>
          <a:xfrm>
            <a:off x="9580124" y="1427708"/>
            <a:ext cx="3235912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Different gene models/isoforms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9B2D7EC-0EFF-1F45-8B92-F156E4E70A05}"/>
              </a:ext>
            </a:extLst>
          </p:cNvPr>
          <p:cNvCxnSpPr>
            <a:stCxn id="5" idx="2"/>
            <a:endCxn id="4" idx="2"/>
          </p:cNvCxnSpPr>
          <p:nvPr/>
        </p:nvCxnSpPr>
        <p:spPr>
          <a:xfrm flipH="1">
            <a:off x="10058400" y="1735485"/>
            <a:ext cx="1139680" cy="1049279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AF40C5B-F97D-104B-B2EF-36D9F6F0383A}"/>
              </a:ext>
            </a:extLst>
          </p:cNvPr>
          <p:cNvSpPr txBox="1"/>
          <p:nvPr/>
        </p:nvSpPr>
        <p:spPr>
          <a:xfrm>
            <a:off x="0" y="2822438"/>
            <a:ext cx="2028166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Most common isoform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00032AC-0225-A340-AE9B-342B847567A7}"/>
              </a:ext>
            </a:extLst>
          </p:cNvPr>
          <p:cNvCxnSpPr>
            <a:cxnSpLocks/>
          </p:cNvCxnSpPr>
          <p:nvPr/>
        </p:nvCxnSpPr>
        <p:spPr>
          <a:xfrm>
            <a:off x="2058989" y="2976028"/>
            <a:ext cx="493986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58384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C6409BB-1207-CB48-B783-59FBA2053E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800" y="457200"/>
            <a:ext cx="10566400" cy="59436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155C671-A003-BA40-953F-1120D4133675}"/>
              </a:ext>
            </a:extLst>
          </p:cNvPr>
          <p:cNvSpPr txBox="1"/>
          <p:nvPr/>
        </p:nvSpPr>
        <p:spPr>
          <a:xfrm>
            <a:off x="5516354" y="0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Zoom out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67FE7E-1D86-2341-90CF-405B4DD3E0CD}"/>
              </a:ext>
            </a:extLst>
          </p:cNvPr>
          <p:cNvSpPr txBox="1"/>
          <p:nvPr/>
        </p:nvSpPr>
        <p:spPr>
          <a:xfrm>
            <a:off x="8252504" y="1311348"/>
            <a:ext cx="102892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Click here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B48622B-35C0-A547-AFBB-CE451C02927F}"/>
              </a:ext>
            </a:extLst>
          </p:cNvPr>
          <p:cNvCxnSpPr/>
          <p:nvPr/>
        </p:nvCxnSpPr>
        <p:spPr>
          <a:xfrm flipH="1">
            <a:off x="7787700" y="1465237"/>
            <a:ext cx="493986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58929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12CCDD5-DE96-2E47-8EA4-366DA2FCF6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800" y="457200"/>
            <a:ext cx="10566400" cy="59436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9AF4781-4A94-9649-BA6B-9F0FC111728C}"/>
              </a:ext>
            </a:extLst>
          </p:cNvPr>
          <p:cNvSpPr txBox="1"/>
          <p:nvPr/>
        </p:nvSpPr>
        <p:spPr>
          <a:xfrm>
            <a:off x="3252914" y="0"/>
            <a:ext cx="5686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Many more genes can be observed when zoomed out</a:t>
            </a:r>
          </a:p>
        </p:txBody>
      </p:sp>
    </p:spTree>
    <p:extLst>
      <p:ext uri="{BB962C8B-B14F-4D97-AF65-F5344CB8AC3E}">
        <p14:creationId xmlns:p14="http://schemas.microsoft.com/office/powerpoint/2010/main" val="42895801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8311B4E-F9C0-D048-8E2C-2210B512A2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800" y="457200"/>
            <a:ext cx="10566400" cy="59436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ABBA2DD-82C2-CB45-A489-1DFC72E8F47E}"/>
              </a:ext>
            </a:extLst>
          </p:cNvPr>
          <p:cNvSpPr txBox="1"/>
          <p:nvPr/>
        </p:nvSpPr>
        <p:spPr>
          <a:xfrm>
            <a:off x="2962130" y="0"/>
            <a:ext cx="6267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You can zoom in and out from 1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bp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to a whole chromosome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5D46FEE1-8180-EF44-8AE1-D0560D2134CB}"/>
              </a:ext>
            </a:extLst>
          </p:cNvPr>
          <p:cNvCxnSpPr>
            <a:cxnSpLocks/>
          </p:cNvCxnSpPr>
          <p:nvPr/>
        </p:nvCxnSpPr>
        <p:spPr>
          <a:xfrm flipH="1">
            <a:off x="8107628" y="1311442"/>
            <a:ext cx="482919" cy="17494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EDE24E6-3B75-514B-9A65-F19B2C23B156}"/>
              </a:ext>
            </a:extLst>
          </p:cNvPr>
          <p:cNvSpPr txBox="1"/>
          <p:nvPr/>
        </p:nvSpPr>
        <p:spPr>
          <a:xfrm>
            <a:off x="8736432" y="1160799"/>
            <a:ext cx="3845925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Type in chr2:55,706,669 and hit ‘go’</a:t>
            </a:r>
          </a:p>
        </p:txBody>
      </p:sp>
    </p:spTree>
    <p:extLst>
      <p:ext uri="{BB962C8B-B14F-4D97-AF65-F5344CB8AC3E}">
        <p14:creationId xmlns:p14="http://schemas.microsoft.com/office/powerpoint/2010/main" val="8152677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74B706A-8B7B-624C-B159-178B04EBD7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800" y="457200"/>
            <a:ext cx="10566400" cy="59436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D990BFD-E8DA-4E40-A131-D77B6ED1824B}"/>
              </a:ext>
            </a:extLst>
          </p:cNvPr>
          <p:cNvSpPr txBox="1"/>
          <p:nvPr/>
        </p:nvSpPr>
        <p:spPr>
          <a:xfrm>
            <a:off x="5400938" y="0"/>
            <a:ext cx="139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Single base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209AB2F6-5032-1B45-A31D-D35A1FCAA493}"/>
              </a:ext>
            </a:extLst>
          </p:cNvPr>
          <p:cNvCxnSpPr/>
          <p:nvPr/>
        </p:nvCxnSpPr>
        <p:spPr>
          <a:xfrm flipH="1">
            <a:off x="6526002" y="2106029"/>
            <a:ext cx="493986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A6FA156-B042-8242-A1E3-64C18D036D3F}"/>
              </a:ext>
            </a:extLst>
          </p:cNvPr>
          <p:cNvSpPr txBox="1"/>
          <p:nvPr/>
        </p:nvSpPr>
        <p:spPr>
          <a:xfrm>
            <a:off x="7189209" y="1952140"/>
            <a:ext cx="2455124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A single base pair (t</a:t>
            </a:r>
            <a:r>
              <a:rPr lang="en-US" sz="1400" dirty="0">
                <a:solidFill>
                  <a:srgbClr val="FF0000"/>
                </a:solidFill>
              </a:rPr>
              <a:t>hymine)</a:t>
            </a:r>
            <a:endParaRPr lang="en-US" sz="1400" dirty="0">
              <a:solidFill>
                <a:srgbClr val="FF0000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A6642E-E7BF-604D-A52A-6C63C7BC7349}"/>
              </a:ext>
            </a:extLst>
          </p:cNvPr>
          <p:cNvSpPr txBox="1"/>
          <p:nvPr/>
        </p:nvSpPr>
        <p:spPr>
          <a:xfrm>
            <a:off x="0" y="1321343"/>
            <a:ext cx="3095289" cy="116955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Notice how a one base pair coordinate position is represented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chr2 = chromosome 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55,706,669 = this base is the </a:t>
            </a:r>
            <a:r>
              <a:rPr lang="en-US" sz="1400" dirty="0">
                <a:solidFill>
                  <a:srgbClr val="FF0000"/>
                </a:solidFill>
                <a:cs typeface="Arial" panose="020B0604020202020204" pitchFamily="34" charset="0"/>
              </a:rPr>
              <a:t>55,706,669</a:t>
            </a:r>
            <a:r>
              <a:rPr lang="en-US" sz="1400" baseline="30000" dirty="0">
                <a:solidFill>
                  <a:srgbClr val="FF0000"/>
                </a:solidFill>
                <a:cs typeface="Arial" panose="020B0604020202020204" pitchFamily="34" charset="0"/>
              </a:rPr>
              <a:t>th</a:t>
            </a:r>
            <a:r>
              <a:rPr lang="en-US" sz="1400" baseline="30000" dirty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 base on chr2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31C4AC1-E71A-764E-9276-A5A8EBCCC340}"/>
              </a:ext>
            </a:extLst>
          </p:cNvPr>
          <p:cNvCxnSpPr>
            <a:cxnSpLocks/>
          </p:cNvCxnSpPr>
          <p:nvPr/>
        </p:nvCxnSpPr>
        <p:spPr>
          <a:xfrm>
            <a:off x="2581835" y="1334445"/>
            <a:ext cx="1607904" cy="24850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76878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74B706A-8B7B-624C-B159-178B04EBD7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800" y="457200"/>
            <a:ext cx="10566400" cy="59436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D990BFD-E8DA-4E40-A131-D77B6ED1824B}"/>
              </a:ext>
            </a:extLst>
          </p:cNvPr>
          <p:cNvSpPr txBox="1"/>
          <p:nvPr/>
        </p:nvSpPr>
        <p:spPr>
          <a:xfrm>
            <a:off x="4753325" y="0"/>
            <a:ext cx="2685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Zoom out to three bases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6FA156-B042-8242-A1E3-64C18D036D3F}"/>
              </a:ext>
            </a:extLst>
          </p:cNvPr>
          <p:cNvSpPr txBox="1"/>
          <p:nvPr/>
        </p:nvSpPr>
        <p:spPr>
          <a:xfrm>
            <a:off x="7570331" y="1807883"/>
            <a:ext cx="102892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Click here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209AB2F6-5032-1B45-A31D-D35A1FCAA493}"/>
              </a:ext>
            </a:extLst>
          </p:cNvPr>
          <p:cNvCxnSpPr>
            <a:cxnSpLocks/>
          </p:cNvCxnSpPr>
          <p:nvPr/>
        </p:nvCxnSpPr>
        <p:spPr>
          <a:xfrm flipH="1" flipV="1">
            <a:off x="7327591" y="1481772"/>
            <a:ext cx="337806" cy="39213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45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30DF639-CC16-CBCA-4A94-7EA74D6ED486}"/>
              </a:ext>
            </a:extLst>
          </p:cNvPr>
          <p:cNvSpPr txBox="1"/>
          <p:nvPr/>
        </p:nvSpPr>
        <p:spPr>
          <a:xfrm>
            <a:off x="507999" y="380999"/>
            <a:ext cx="11133667" cy="5047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UCSC Genome Browser</a:t>
            </a:r>
          </a:p>
          <a:p>
            <a:endParaRPr lang="en-US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12121"/>
                </a:solidFill>
                <a:effectLst/>
              </a:rPr>
              <a:t>The University of California Santa Cruz (UCSC) Genome Bioinformatics website consists of a suite of free, open-source, on-line tools that can be used to browse, analyze, and query genomic data</a:t>
            </a:r>
          </a:p>
          <a:p>
            <a:endParaRPr lang="en-US" b="0" i="0" dirty="0">
              <a:solidFill>
                <a:srgbClr val="212121"/>
              </a:solidFill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12121"/>
                </a:solidFill>
                <a:effectLst/>
              </a:rPr>
              <a:t>The website provides a quick and easy-to-use visual display of genomic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21212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12121"/>
                </a:solidFill>
                <a:effectLst/>
              </a:rPr>
              <a:t>A few among the suite of tools available in UCSC are: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400" b="0" i="0" dirty="0">
                <a:solidFill>
                  <a:srgbClr val="212121"/>
                </a:solidFill>
                <a:effectLst/>
              </a:rPr>
              <a:t>BLAT – Pairwise sequence alignment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400" dirty="0" err="1">
                <a:solidFill>
                  <a:srgbClr val="212121"/>
                </a:solidFill>
              </a:rPr>
              <a:t>LiftOver</a:t>
            </a:r>
            <a:r>
              <a:rPr lang="en-US" sz="1400" dirty="0">
                <a:solidFill>
                  <a:srgbClr val="212121"/>
                </a:solidFill>
              </a:rPr>
              <a:t> – Converts genomic coordinates and annotations between assemblies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400" dirty="0">
                <a:solidFill>
                  <a:srgbClr val="212121"/>
                </a:solidFill>
              </a:rPr>
              <a:t>Variant Annotation Integrator – Add functional annotations to variant calls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21212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12121"/>
                </a:solidFill>
              </a:rPr>
              <a:t>Can download data – genomic annotations, sequence files, alignments + data from tracks/browser – Table browser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212121"/>
              </a:solidFill>
              <a:effectLst/>
            </a:endParaRPr>
          </a:p>
          <a:p>
            <a:endParaRPr lang="en-US" b="0" i="0" dirty="0">
              <a:solidFill>
                <a:srgbClr val="212121"/>
              </a:solidFill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212121"/>
              </a:solidFill>
              <a:latin typeface="system-ui"/>
            </a:endParaRPr>
          </a:p>
        </p:txBody>
      </p:sp>
    </p:spTree>
    <p:extLst>
      <p:ext uri="{BB962C8B-B14F-4D97-AF65-F5344CB8AC3E}">
        <p14:creationId xmlns:p14="http://schemas.microsoft.com/office/powerpoint/2010/main" val="39251366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52DAC9E-0053-134C-A9A2-43BBF2AF28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800" y="457200"/>
            <a:ext cx="10566400" cy="5943600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E7DE28E-387F-EE43-BA2F-31AC214CBECD}"/>
              </a:ext>
            </a:extLst>
          </p:cNvPr>
          <p:cNvCxnSpPr>
            <a:cxnSpLocks/>
          </p:cNvCxnSpPr>
          <p:nvPr/>
        </p:nvCxnSpPr>
        <p:spPr>
          <a:xfrm flipH="1" flipV="1">
            <a:off x="8800605" y="2106028"/>
            <a:ext cx="522945" cy="23083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CF438E9-BA98-FA49-ACC9-87FBA4CD5647}"/>
              </a:ext>
            </a:extLst>
          </p:cNvPr>
          <p:cNvSpPr txBox="1"/>
          <p:nvPr/>
        </p:nvSpPr>
        <p:spPr>
          <a:xfrm>
            <a:off x="9323550" y="2336862"/>
            <a:ext cx="2455124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cytosine, t</a:t>
            </a:r>
            <a:r>
              <a:rPr lang="en-US" sz="1400" dirty="0">
                <a:solidFill>
                  <a:srgbClr val="FF0000"/>
                </a:solidFill>
              </a:rPr>
              <a:t>hymine, thymine</a:t>
            </a:r>
            <a:endParaRPr lang="en-US" sz="1400" dirty="0">
              <a:solidFill>
                <a:srgbClr val="FF0000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20AD7C-B5EB-6647-A81B-C6A1EC31A71A}"/>
              </a:ext>
            </a:extLst>
          </p:cNvPr>
          <p:cNvSpPr txBox="1"/>
          <p:nvPr/>
        </p:nvSpPr>
        <p:spPr>
          <a:xfrm>
            <a:off x="0" y="1321343"/>
            <a:ext cx="3095289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Notice how a coordinate position &gt; 1 base pair (</a:t>
            </a:r>
            <a:r>
              <a:rPr lang="en-US" sz="1400" dirty="0" err="1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bp</a:t>
            </a:r>
            <a:r>
              <a:rPr lang="en-US" sz="1400" dirty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) is represented.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07399E9-28E2-7D4D-BE40-0CA5580D486C}"/>
              </a:ext>
            </a:extLst>
          </p:cNvPr>
          <p:cNvCxnSpPr>
            <a:cxnSpLocks/>
          </p:cNvCxnSpPr>
          <p:nvPr/>
        </p:nvCxnSpPr>
        <p:spPr>
          <a:xfrm>
            <a:off x="3095289" y="1461247"/>
            <a:ext cx="1055370" cy="1524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EFA2EA1-937B-3743-8D98-B556A2D33316}"/>
              </a:ext>
            </a:extLst>
          </p:cNvPr>
          <p:cNvCxnSpPr>
            <a:cxnSpLocks/>
          </p:cNvCxnSpPr>
          <p:nvPr/>
        </p:nvCxnSpPr>
        <p:spPr>
          <a:xfrm flipH="1" flipV="1">
            <a:off x="6404215" y="2106028"/>
            <a:ext cx="522945" cy="23083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29D5B1C-4C28-754D-8C80-A0510B5C9AD3}"/>
              </a:ext>
            </a:extLst>
          </p:cNvPr>
          <p:cNvCxnSpPr>
            <a:cxnSpLocks/>
          </p:cNvCxnSpPr>
          <p:nvPr/>
        </p:nvCxnSpPr>
        <p:spPr>
          <a:xfrm flipH="1" flipV="1">
            <a:off x="4042460" y="2106028"/>
            <a:ext cx="522945" cy="23083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44728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74B706A-8B7B-624C-B159-178B04EBD7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800" y="457200"/>
            <a:ext cx="10566400" cy="59436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D990BFD-E8DA-4E40-A131-D77B6ED1824B}"/>
              </a:ext>
            </a:extLst>
          </p:cNvPr>
          <p:cNvSpPr txBox="1"/>
          <p:nvPr/>
        </p:nvSpPr>
        <p:spPr>
          <a:xfrm>
            <a:off x="5516354" y="0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Zoom out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10F7C01-7550-1547-8E33-DEBB5FDAE0CF}"/>
              </a:ext>
            </a:extLst>
          </p:cNvPr>
          <p:cNvCxnSpPr>
            <a:cxnSpLocks/>
          </p:cNvCxnSpPr>
          <p:nvPr/>
        </p:nvCxnSpPr>
        <p:spPr>
          <a:xfrm flipH="1">
            <a:off x="8107628" y="1311442"/>
            <a:ext cx="482919" cy="17494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45E5CE7-CA6B-6341-B386-AABE444F2383}"/>
              </a:ext>
            </a:extLst>
          </p:cNvPr>
          <p:cNvSpPr txBox="1"/>
          <p:nvPr/>
        </p:nvSpPr>
        <p:spPr>
          <a:xfrm>
            <a:off x="8736432" y="1160799"/>
            <a:ext cx="3845925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Type in chr2 and hit ‘go’</a:t>
            </a:r>
          </a:p>
        </p:txBody>
      </p:sp>
    </p:spTree>
    <p:extLst>
      <p:ext uri="{BB962C8B-B14F-4D97-AF65-F5344CB8AC3E}">
        <p14:creationId xmlns:p14="http://schemas.microsoft.com/office/powerpoint/2010/main" val="22028643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2A65398-55AD-434A-8459-B35F4188CFD9}"/>
              </a:ext>
            </a:extLst>
          </p:cNvPr>
          <p:cNvSpPr txBox="1"/>
          <p:nvPr/>
        </p:nvSpPr>
        <p:spPr>
          <a:xfrm>
            <a:off x="5214990" y="0"/>
            <a:ext cx="1762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Chromosome 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D1F3DA-DFCD-404E-9FF2-6E9ED51844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800" y="457200"/>
            <a:ext cx="10566400" cy="5943600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DA080C9-A869-774C-AE84-3D6799F31A7A}"/>
              </a:ext>
            </a:extLst>
          </p:cNvPr>
          <p:cNvCxnSpPr>
            <a:cxnSpLocks/>
          </p:cNvCxnSpPr>
          <p:nvPr/>
        </p:nvCxnSpPr>
        <p:spPr>
          <a:xfrm flipH="1">
            <a:off x="9238598" y="1699697"/>
            <a:ext cx="831834" cy="8770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F05A067-1F2D-1D4F-B4BE-6C41D660960F}"/>
              </a:ext>
            </a:extLst>
          </p:cNvPr>
          <p:cNvSpPr txBox="1"/>
          <p:nvPr/>
        </p:nvSpPr>
        <p:spPr>
          <a:xfrm>
            <a:off x="10110623" y="1401427"/>
            <a:ext cx="1945020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Notice the red box around the entire </a:t>
            </a:r>
            <a:r>
              <a:rPr lang="en-US" sz="1400" dirty="0">
                <a:solidFill>
                  <a:srgbClr val="FF0000"/>
                </a:solidFill>
                <a:latin typeface="+mj-lt"/>
              </a:rPr>
              <a:t>chromosome 2 ideogram </a:t>
            </a:r>
            <a:r>
              <a:rPr lang="en-US" sz="1400" dirty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42BA8E-AA02-8949-969E-39C7A44F835A}"/>
              </a:ext>
            </a:extLst>
          </p:cNvPr>
          <p:cNvSpPr txBox="1"/>
          <p:nvPr/>
        </p:nvSpPr>
        <p:spPr>
          <a:xfrm>
            <a:off x="10070432" y="3708124"/>
            <a:ext cx="1945020" cy="116955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Too much information is being shown.</a:t>
            </a:r>
          </a:p>
          <a:p>
            <a:endParaRPr lang="en-US" sz="1400" dirty="0">
              <a:solidFill>
                <a:srgbClr val="FF0000"/>
              </a:solidFill>
              <a:latin typeface="+mj-lt"/>
              <a:cs typeface="Arial" panose="020B0604020202020204" pitchFamily="34" charset="0"/>
            </a:endParaRPr>
          </a:p>
          <a:p>
            <a:r>
              <a:rPr lang="en-US" sz="1400" dirty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All known models for all genes on chr2.</a:t>
            </a:r>
          </a:p>
        </p:txBody>
      </p:sp>
    </p:spTree>
    <p:extLst>
      <p:ext uri="{BB962C8B-B14F-4D97-AF65-F5344CB8AC3E}">
        <p14:creationId xmlns:p14="http://schemas.microsoft.com/office/powerpoint/2010/main" val="11056801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567C132-8313-3A4D-9F30-8D94FD9AF1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800" y="457200"/>
            <a:ext cx="10566400" cy="59436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8D66AFF-6732-484E-A063-67137941D27E}"/>
              </a:ext>
            </a:extLst>
          </p:cNvPr>
          <p:cNvSpPr txBox="1"/>
          <p:nvPr/>
        </p:nvSpPr>
        <p:spPr>
          <a:xfrm>
            <a:off x="8879305" y="2219575"/>
            <a:ext cx="2935705" cy="224676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Scroll down and make the following changes: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GENCODE → squish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NCBI </a:t>
            </a:r>
            <a:r>
              <a:rPr lang="en-US" sz="1400" dirty="0" err="1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RefSeq</a:t>
            </a:r>
            <a:r>
              <a:rPr lang="en-US" sz="1400" dirty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cs typeface="Arial" panose="020B0604020202020204" pitchFamily="34" charset="0"/>
              </a:rPr>
              <a:t>→ hide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OMIM Alleles </a:t>
            </a:r>
            <a:r>
              <a:rPr lang="en-US" sz="1400" dirty="0">
                <a:solidFill>
                  <a:srgbClr val="FF0000"/>
                </a:solidFill>
                <a:cs typeface="Arial" panose="020B0604020202020204" pitchFamily="34" charset="0"/>
              </a:rPr>
              <a:t>→ hide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FF0000"/>
                </a:solidFill>
                <a:hlinkClick r:id="rId3" tooltip="Gene Expression in 54 tissues from GTEx RNA-seq of 17382 samples, 948 donors (V8, Aug 2019)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GTEx Gene </a:t>
            </a:r>
            <a:r>
              <a:rPr lang="en-US" sz="1400" u="sng" dirty="0">
                <a:solidFill>
                  <a:srgbClr val="FF0000"/>
                </a:solidFill>
              </a:rPr>
              <a:t>V8</a:t>
            </a:r>
            <a:r>
              <a:rPr lang="en-US" sz="1400" dirty="0">
                <a:solidFill>
                  <a:srgbClr val="FF0000"/>
                </a:solidFill>
                <a:cs typeface="Arial" panose="020B0604020202020204" pitchFamily="34" charset="0"/>
              </a:rPr>
              <a:t> → hide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Scroll down to find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FF0000"/>
              </a:solidFill>
              <a:latin typeface="+mj-lt"/>
              <a:cs typeface="Arial" panose="020B0604020202020204" pitchFamily="34" charset="0"/>
            </a:endParaRPr>
          </a:p>
          <a:p>
            <a:r>
              <a:rPr lang="en-US" sz="1400" dirty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After making the changes hit any ‘refresh’ button.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F55D0C0-BFBD-624B-B5B1-36B3FD6E78CF}"/>
              </a:ext>
            </a:extLst>
          </p:cNvPr>
          <p:cNvCxnSpPr/>
          <p:nvPr/>
        </p:nvCxnSpPr>
        <p:spPr>
          <a:xfrm flipH="1">
            <a:off x="8879305" y="4645073"/>
            <a:ext cx="493986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059F4C0-C47B-B84C-8435-1F257E05AA92}"/>
              </a:ext>
            </a:extLst>
          </p:cNvPr>
          <p:cNvCxnSpPr>
            <a:cxnSpLocks/>
          </p:cNvCxnSpPr>
          <p:nvPr/>
        </p:nvCxnSpPr>
        <p:spPr>
          <a:xfrm>
            <a:off x="2905225" y="4888913"/>
            <a:ext cx="493986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7B396C5-E7D1-474D-9FAC-54D6AA91FCD5}"/>
              </a:ext>
            </a:extLst>
          </p:cNvPr>
          <p:cNvCxnSpPr>
            <a:cxnSpLocks/>
          </p:cNvCxnSpPr>
          <p:nvPr/>
        </p:nvCxnSpPr>
        <p:spPr>
          <a:xfrm flipH="1">
            <a:off x="5023585" y="3471593"/>
            <a:ext cx="493986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87A01A2-9194-F344-AA73-8BB844110A2A}"/>
              </a:ext>
            </a:extLst>
          </p:cNvPr>
          <p:cNvCxnSpPr>
            <a:cxnSpLocks/>
          </p:cNvCxnSpPr>
          <p:nvPr/>
        </p:nvCxnSpPr>
        <p:spPr>
          <a:xfrm>
            <a:off x="2905225" y="3471593"/>
            <a:ext cx="493986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F597DCA-6BA5-E44E-9B6F-864E7C7A18A9}"/>
              </a:ext>
            </a:extLst>
          </p:cNvPr>
          <p:cNvSpPr txBox="1"/>
          <p:nvPr/>
        </p:nvSpPr>
        <p:spPr>
          <a:xfrm>
            <a:off x="4939273" y="0"/>
            <a:ext cx="2313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Adjust some settings</a:t>
            </a:r>
          </a:p>
        </p:txBody>
      </p:sp>
    </p:spTree>
    <p:extLst>
      <p:ext uri="{BB962C8B-B14F-4D97-AF65-F5344CB8AC3E}">
        <p14:creationId xmlns:p14="http://schemas.microsoft.com/office/powerpoint/2010/main" val="10082159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E3C263F-1BED-8C4B-B6EF-F3EE175BC9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800" y="457200"/>
            <a:ext cx="10566400" cy="59436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6CEC728-7A70-1A4F-BEAE-9ED6796D5361}"/>
              </a:ext>
            </a:extLst>
          </p:cNvPr>
          <p:cNvSpPr txBox="1"/>
          <p:nvPr/>
        </p:nvSpPr>
        <p:spPr>
          <a:xfrm>
            <a:off x="2034632" y="0"/>
            <a:ext cx="8122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gene models have been collapsed and other tracks removed (scroll down)</a:t>
            </a:r>
          </a:p>
        </p:txBody>
      </p:sp>
    </p:spTree>
    <p:extLst>
      <p:ext uri="{BB962C8B-B14F-4D97-AF65-F5344CB8AC3E}">
        <p14:creationId xmlns:p14="http://schemas.microsoft.com/office/powerpoint/2010/main" val="12015535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E3C263F-1BED-8C4B-B6EF-F3EE175BC9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800" y="457200"/>
            <a:ext cx="10566400" cy="59436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6CEC728-7A70-1A4F-BEAE-9ED6796D5361}"/>
              </a:ext>
            </a:extLst>
          </p:cNvPr>
          <p:cNvSpPr txBox="1"/>
          <p:nvPr/>
        </p:nvSpPr>
        <p:spPr>
          <a:xfrm>
            <a:off x="2513417" y="0"/>
            <a:ext cx="7165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Tracks can be further modified by clicking on the grey bars to the left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48A5A385-B3D8-3147-8491-709CAFA2A8A3}"/>
              </a:ext>
            </a:extLst>
          </p:cNvPr>
          <p:cNvCxnSpPr>
            <a:cxnSpLocks/>
          </p:cNvCxnSpPr>
          <p:nvPr/>
        </p:nvCxnSpPr>
        <p:spPr>
          <a:xfrm>
            <a:off x="1676500" y="3500168"/>
            <a:ext cx="493986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65103A5-2E18-AA46-950D-0225A1A796A8}"/>
              </a:ext>
            </a:extLst>
          </p:cNvPr>
          <p:cNvSpPr txBox="1"/>
          <p:nvPr/>
        </p:nvSpPr>
        <p:spPr>
          <a:xfrm>
            <a:off x="29366" y="2762500"/>
            <a:ext cx="214112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Click on the GENCODE grey track bar</a:t>
            </a:r>
          </a:p>
        </p:txBody>
      </p:sp>
    </p:spTree>
    <p:extLst>
      <p:ext uri="{BB962C8B-B14F-4D97-AF65-F5344CB8AC3E}">
        <p14:creationId xmlns:p14="http://schemas.microsoft.com/office/powerpoint/2010/main" val="18659026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AB37EEC-9B38-FA4B-962C-7B8A9F140066}"/>
              </a:ext>
            </a:extLst>
          </p:cNvPr>
          <p:cNvSpPr txBox="1"/>
          <p:nvPr/>
        </p:nvSpPr>
        <p:spPr>
          <a:xfrm>
            <a:off x="2586033" y="0"/>
            <a:ext cx="7019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Track settings for the GENCODE track. These pages vary by track.</a:t>
            </a:r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35904CD8-7876-B292-2DEC-2CA46306F0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554" y="441192"/>
            <a:ext cx="10266892" cy="6416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1342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AB37EEC-9B38-FA4B-962C-7B8A9F140066}"/>
              </a:ext>
            </a:extLst>
          </p:cNvPr>
          <p:cNvSpPr txBox="1"/>
          <p:nvPr/>
        </p:nvSpPr>
        <p:spPr>
          <a:xfrm>
            <a:off x="4048004" y="0"/>
            <a:ext cx="3762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Change some options to hide data.</a:t>
            </a:r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D648BDB0-5144-730A-54E7-B0C27E48E5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554" y="441192"/>
            <a:ext cx="10266892" cy="64168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2968B9D-71EC-424D-BA5D-3BE005C036EF}"/>
              </a:ext>
            </a:extLst>
          </p:cNvPr>
          <p:cNvSpPr txBox="1"/>
          <p:nvPr/>
        </p:nvSpPr>
        <p:spPr>
          <a:xfrm>
            <a:off x="5743575" y="1490384"/>
            <a:ext cx="6448425" cy="224676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Click on “non-coding genes” and “splice variants” to hide the representation of these annotations. </a:t>
            </a:r>
          </a:p>
          <a:p>
            <a:endParaRPr lang="en-US" sz="1400" dirty="0">
              <a:solidFill>
                <a:srgbClr val="FF0000"/>
              </a:solidFill>
              <a:latin typeface="+mj-lt"/>
              <a:cs typeface="Arial" panose="020B0604020202020204" pitchFamily="34" charset="0"/>
            </a:endParaRPr>
          </a:p>
          <a:p>
            <a:r>
              <a:rPr lang="en-US" sz="1400" dirty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Data visualization involves choices which impact interpretation, both yours and that of your audience.</a:t>
            </a:r>
          </a:p>
          <a:p>
            <a:endParaRPr lang="en-US" sz="1400" dirty="0">
              <a:solidFill>
                <a:srgbClr val="FF0000"/>
              </a:solidFill>
              <a:latin typeface="+mj-lt"/>
              <a:cs typeface="Arial" panose="020B0604020202020204" pitchFamily="34" charset="0"/>
            </a:endParaRPr>
          </a:p>
          <a:p>
            <a:r>
              <a:rPr lang="en-US" sz="1400" dirty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Hiding these options can make interpreting data in a broad genome browser region more interpretable but removes information.</a:t>
            </a:r>
          </a:p>
          <a:p>
            <a:endParaRPr lang="en-US" sz="1400" dirty="0">
              <a:solidFill>
                <a:srgbClr val="FF0000"/>
              </a:solidFill>
              <a:latin typeface="+mj-lt"/>
              <a:cs typeface="Arial" panose="020B0604020202020204" pitchFamily="34" charset="0"/>
            </a:endParaRPr>
          </a:p>
          <a:p>
            <a:r>
              <a:rPr lang="en-US" sz="1400" dirty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Hit ‘submit’ to see the changes.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83181DB-E214-524D-94DA-8744AC918C76}"/>
              </a:ext>
            </a:extLst>
          </p:cNvPr>
          <p:cNvCxnSpPr>
            <a:cxnSpLocks/>
          </p:cNvCxnSpPr>
          <p:nvPr/>
        </p:nvCxnSpPr>
        <p:spPr>
          <a:xfrm flipH="1" flipV="1">
            <a:off x="2486349" y="2321802"/>
            <a:ext cx="377090" cy="22410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546F0BE-B3A7-6341-9584-0D698DE31237}"/>
              </a:ext>
            </a:extLst>
          </p:cNvPr>
          <p:cNvCxnSpPr>
            <a:cxnSpLocks/>
          </p:cNvCxnSpPr>
          <p:nvPr/>
        </p:nvCxnSpPr>
        <p:spPr>
          <a:xfrm flipH="1" flipV="1">
            <a:off x="1529248" y="2321802"/>
            <a:ext cx="377090" cy="22410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42837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684C19B-D3EF-EA42-BFF8-53914421C2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800" y="457200"/>
            <a:ext cx="10566400" cy="59436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EDE5ED2-6F42-CD4C-8DB4-0AFEF3AC7709}"/>
              </a:ext>
            </a:extLst>
          </p:cNvPr>
          <p:cNvSpPr txBox="1"/>
          <p:nvPr/>
        </p:nvSpPr>
        <p:spPr>
          <a:xfrm>
            <a:off x="2543329" y="0"/>
            <a:ext cx="7105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Now only a single model is shown for each gene. Return to BCL11A.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ED4522-2843-9D41-AE45-98D0BDA75CCA}"/>
              </a:ext>
            </a:extLst>
          </p:cNvPr>
          <p:cNvSpPr txBox="1"/>
          <p:nvPr/>
        </p:nvSpPr>
        <p:spPr>
          <a:xfrm>
            <a:off x="8888830" y="1443184"/>
            <a:ext cx="2935705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Type in BCL11A and hit ‘go’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26D4EF9-23F0-A84C-903E-5BDFBD3AB527}"/>
              </a:ext>
            </a:extLst>
          </p:cNvPr>
          <p:cNvCxnSpPr/>
          <p:nvPr/>
        </p:nvCxnSpPr>
        <p:spPr>
          <a:xfrm flipH="1">
            <a:off x="8288755" y="1654223"/>
            <a:ext cx="493986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45705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D6BFF20-3F31-A54D-AFE9-C725898994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800" y="457200"/>
            <a:ext cx="10566400" cy="59436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C9E1EA6-47AB-E049-8151-4F8A3E0EF163}"/>
              </a:ext>
            </a:extLst>
          </p:cNvPr>
          <p:cNvSpPr txBox="1"/>
          <p:nvPr/>
        </p:nvSpPr>
        <p:spPr>
          <a:xfrm>
            <a:off x="4787501" y="0"/>
            <a:ext cx="2835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BCL11A &amp; gene structure.</a:t>
            </a:r>
          </a:p>
        </p:txBody>
      </p:sp>
    </p:spTree>
    <p:extLst>
      <p:ext uri="{BB962C8B-B14F-4D97-AF65-F5344CB8AC3E}">
        <p14:creationId xmlns:p14="http://schemas.microsoft.com/office/powerpoint/2010/main" val="4393573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FC3DCA1-D929-CB4A-AF9B-13574A3B7ABF}"/>
              </a:ext>
            </a:extLst>
          </p:cNvPr>
          <p:cNvSpPr txBox="1"/>
          <p:nvPr/>
        </p:nvSpPr>
        <p:spPr>
          <a:xfrm>
            <a:off x="1066418" y="0"/>
            <a:ext cx="100591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Open the University of California Santa Cruz genome browser website: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genome.ucsc.edu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/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9FEE00-094F-E14B-A7E2-311A5428B875}"/>
              </a:ext>
            </a:extLst>
          </p:cNvPr>
          <p:cNvSpPr txBox="1"/>
          <p:nvPr/>
        </p:nvSpPr>
        <p:spPr>
          <a:xfrm>
            <a:off x="4246179" y="4305564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EB37F076-DDA5-C10B-AFD7-29C45C31F9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3511" y="369332"/>
            <a:ext cx="10381869" cy="6488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7298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D6BFF20-3F31-A54D-AFE9-C725898994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800" y="457200"/>
            <a:ext cx="10566400" cy="59436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C9E1EA6-47AB-E049-8151-4F8A3E0EF163}"/>
              </a:ext>
            </a:extLst>
          </p:cNvPr>
          <p:cNvSpPr txBox="1"/>
          <p:nvPr/>
        </p:nvSpPr>
        <p:spPr>
          <a:xfrm>
            <a:off x="4787501" y="0"/>
            <a:ext cx="2835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BCL11A &amp; gene structure.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D2EB23-CBFE-F042-B537-665C7CA31494}"/>
              </a:ext>
            </a:extLst>
          </p:cNvPr>
          <p:cNvSpPr txBox="1"/>
          <p:nvPr/>
        </p:nvSpPr>
        <p:spPr>
          <a:xfrm>
            <a:off x="9245201" y="1481435"/>
            <a:ext cx="15183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Exons are boxes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2D99D4-975F-534E-87B1-9BE9EA61498E}"/>
              </a:ext>
            </a:extLst>
          </p:cNvPr>
          <p:cNvSpPr txBox="1"/>
          <p:nvPr/>
        </p:nvSpPr>
        <p:spPr>
          <a:xfrm>
            <a:off x="8861784" y="3244334"/>
            <a:ext cx="3330216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Introns are lines with arrowheads pointing in the direction of transcription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32ADFBC-346B-1E4C-B798-82095245728E}"/>
              </a:ext>
            </a:extLst>
          </p:cNvPr>
          <p:cNvCxnSpPr>
            <a:cxnSpLocks/>
          </p:cNvCxnSpPr>
          <p:nvPr/>
        </p:nvCxnSpPr>
        <p:spPr>
          <a:xfrm flipH="1">
            <a:off x="9419853" y="1850767"/>
            <a:ext cx="543298" cy="37137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EE7C15B-E3DF-BD4D-9018-229C5FBB41AA}"/>
              </a:ext>
            </a:extLst>
          </p:cNvPr>
          <p:cNvCxnSpPr>
            <a:cxnSpLocks/>
          </p:cNvCxnSpPr>
          <p:nvPr/>
        </p:nvCxnSpPr>
        <p:spPr>
          <a:xfrm flipH="1" flipV="1">
            <a:off x="8644716" y="2293752"/>
            <a:ext cx="404034" cy="95058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DF00608-B508-4744-95B5-83DA213444BC}"/>
              </a:ext>
            </a:extLst>
          </p:cNvPr>
          <p:cNvSpPr txBox="1"/>
          <p:nvPr/>
        </p:nvSpPr>
        <p:spPr>
          <a:xfrm>
            <a:off x="69850" y="1503982"/>
            <a:ext cx="2606675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Notice the BCL11A’s position on </a:t>
            </a:r>
            <a:r>
              <a:rPr lang="en-US" sz="1400" dirty="0">
                <a:solidFill>
                  <a:srgbClr val="FF0000"/>
                </a:solidFill>
                <a:latin typeface="+mj-lt"/>
              </a:rPr>
              <a:t>chromosome 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FF0000"/>
                </a:solidFill>
                <a:latin typeface="+mj-lt"/>
              </a:rPr>
              <a:t>Ideogram (red vertical line)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chr:start-end</a:t>
            </a:r>
            <a:r>
              <a:rPr lang="en-US" sz="1400" dirty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 coordinate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D38357A-6DBD-574D-9EDA-5B2D050F044C}"/>
              </a:ext>
            </a:extLst>
          </p:cNvPr>
          <p:cNvCxnSpPr>
            <a:cxnSpLocks/>
          </p:cNvCxnSpPr>
          <p:nvPr/>
        </p:nvCxnSpPr>
        <p:spPr>
          <a:xfrm flipV="1">
            <a:off x="1771650" y="1850767"/>
            <a:ext cx="2914650" cy="5877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0C07D59-6FA2-F74F-B143-A83F6219376E}"/>
              </a:ext>
            </a:extLst>
          </p:cNvPr>
          <p:cNvCxnSpPr>
            <a:cxnSpLocks/>
          </p:cNvCxnSpPr>
          <p:nvPr/>
        </p:nvCxnSpPr>
        <p:spPr>
          <a:xfrm flipV="1">
            <a:off x="1771650" y="1666101"/>
            <a:ext cx="2219325" cy="24344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42918D78-2056-0D44-A8EA-780DEE2F128C}"/>
              </a:ext>
            </a:extLst>
          </p:cNvPr>
          <p:cNvSpPr/>
          <p:nvPr/>
        </p:nvSpPr>
        <p:spPr>
          <a:xfrm>
            <a:off x="10292718" y="1981035"/>
            <a:ext cx="1899282" cy="73866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5' and 3' untranslated regions (UTRs) are thinner boxes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FCDC122-37F6-3B4E-8AEA-003FC938D176}"/>
              </a:ext>
            </a:extLst>
          </p:cNvPr>
          <p:cNvCxnSpPr>
            <a:cxnSpLocks/>
          </p:cNvCxnSpPr>
          <p:nvPr/>
        </p:nvCxnSpPr>
        <p:spPr>
          <a:xfrm flipH="1">
            <a:off x="9960900" y="2262656"/>
            <a:ext cx="331818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40452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AEEB0B1-0542-5048-88A7-CF34451C20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732" y="457200"/>
            <a:ext cx="10549467" cy="59340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95CF3D4-5752-EA47-A408-D67BA4E7B276}"/>
              </a:ext>
            </a:extLst>
          </p:cNvPr>
          <p:cNvSpPr txBox="1"/>
          <p:nvPr/>
        </p:nvSpPr>
        <p:spPr>
          <a:xfrm>
            <a:off x="2680129" y="0"/>
            <a:ext cx="6831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Scroll down and change the GTEX setting to ‘full’ and hit ‘refresh’.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1BEB026-3278-CD47-A4D0-365546C14C0D}"/>
              </a:ext>
            </a:extLst>
          </p:cNvPr>
          <p:cNvCxnSpPr>
            <a:cxnSpLocks/>
          </p:cNvCxnSpPr>
          <p:nvPr/>
        </p:nvCxnSpPr>
        <p:spPr>
          <a:xfrm>
            <a:off x="1944643" y="2409412"/>
            <a:ext cx="493986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498C3B4-6ECC-7E43-8C27-E503AB56B20C}"/>
              </a:ext>
            </a:extLst>
          </p:cNvPr>
          <p:cNvSpPr txBox="1"/>
          <p:nvPr/>
        </p:nvSpPr>
        <p:spPr>
          <a:xfrm>
            <a:off x="0" y="1975036"/>
            <a:ext cx="2606675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Click the plot after refreshing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B89076-4994-A689-71EB-6FE32D2B87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9667" y="6264405"/>
            <a:ext cx="7772400" cy="52598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CB49833-4248-BBD0-190E-5CBEC729BCC9}"/>
              </a:ext>
            </a:extLst>
          </p:cNvPr>
          <p:cNvSpPr txBox="1"/>
          <p:nvPr/>
        </p:nvSpPr>
        <p:spPr>
          <a:xfrm>
            <a:off x="238126" y="6373509"/>
            <a:ext cx="2606675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Change </a:t>
            </a:r>
            <a:r>
              <a:rPr lang="en-US" sz="1400" dirty="0" err="1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GTEx</a:t>
            </a:r>
            <a:r>
              <a:rPr lang="en-US" sz="1400" dirty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 setting to “full”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F502C80-2C7A-2C97-2BF4-3714A5E8CEE4}"/>
              </a:ext>
            </a:extLst>
          </p:cNvPr>
          <p:cNvCxnSpPr>
            <a:cxnSpLocks/>
          </p:cNvCxnSpPr>
          <p:nvPr/>
        </p:nvCxnSpPr>
        <p:spPr>
          <a:xfrm>
            <a:off x="2765681" y="6522751"/>
            <a:ext cx="493986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6156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1548266-B2A6-EE46-ACD4-55AD8E992F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800" y="457200"/>
            <a:ext cx="10566400" cy="59436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AF022BD-E86B-BD49-87E2-48985DDB835D}"/>
              </a:ext>
            </a:extLst>
          </p:cNvPr>
          <p:cNvSpPr txBox="1"/>
          <p:nvPr/>
        </p:nvSpPr>
        <p:spPr>
          <a:xfrm>
            <a:off x="3413215" y="0"/>
            <a:ext cx="5365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Primary tissue gene expression results from GTEX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AB887-0374-E944-82CE-5F418EE2FFBA}"/>
              </a:ext>
            </a:extLst>
          </p:cNvPr>
          <p:cNvSpPr txBox="1"/>
          <p:nvPr/>
        </p:nvSpPr>
        <p:spPr>
          <a:xfrm>
            <a:off x="7043028" y="2187478"/>
            <a:ext cx="419300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TPM (Transcripts Per Million) is the most common unit for describing the abundance of a transcript.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Describes the amount relative to all other observed transcripts.</a:t>
            </a:r>
          </a:p>
        </p:txBody>
      </p:sp>
    </p:spTree>
    <p:extLst>
      <p:ext uri="{BB962C8B-B14F-4D97-AF65-F5344CB8AC3E}">
        <p14:creationId xmlns:p14="http://schemas.microsoft.com/office/powerpoint/2010/main" val="32832092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F3C984D-E170-78BC-3824-69BD04E81C9D}"/>
              </a:ext>
            </a:extLst>
          </p:cNvPr>
          <p:cNvSpPr txBox="1"/>
          <p:nvPr/>
        </p:nvSpPr>
        <p:spPr>
          <a:xfrm>
            <a:off x="2827866" y="3059668"/>
            <a:ext cx="6536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Anything else to add?</a:t>
            </a:r>
          </a:p>
        </p:txBody>
      </p:sp>
    </p:spTree>
    <p:extLst>
      <p:ext uri="{BB962C8B-B14F-4D97-AF65-F5344CB8AC3E}">
        <p14:creationId xmlns:p14="http://schemas.microsoft.com/office/powerpoint/2010/main" val="15979620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1A4594A-24EF-FB3D-E355-FB44983855D6}"/>
              </a:ext>
            </a:extLst>
          </p:cNvPr>
          <p:cNvSpPr txBox="1"/>
          <p:nvPr/>
        </p:nvSpPr>
        <p:spPr>
          <a:xfrm>
            <a:off x="423334" y="372534"/>
            <a:ext cx="1131993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IGV Genome Browser</a:t>
            </a:r>
          </a:p>
          <a:p>
            <a:endParaRPr lang="en-US" sz="2800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High-performance, easy to use, interactive tools for visual exploration of genomic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Web app and desktop application is available: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igv.org</a:t>
            </a:r>
            <a:r>
              <a:rPr lang="en-US" dirty="0">
                <a:hlinkClick r:id="rId2"/>
              </a:rPr>
              <a:t>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52161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web page&#10;&#10;Description automatically generated">
            <a:extLst>
              <a:ext uri="{FF2B5EF4-FFF2-40B4-BE49-F238E27FC236}">
                <a16:creationId xmlns:a16="http://schemas.microsoft.com/office/drawing/2014/main" id="{046E514B-E6E8-7330-C7D6-083F902761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3200" y="796927"/>
            <a:ext cx="9697719" cy="606107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CDA6118-833E-DBC2-B997-1A3AF163035B}"/>
              </a:ext>
            </a:extLst>
          </p:cNvPr>
          <p:cNvSpPr txBox="1"/>
          <p:nvPr/>
        </p:nvSpPr>
        <p:spPr>
          <a:xfrm>
            <a:off x="3708400" y="220133"/>
            <a:ext cx="5012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Landing page of IGV</a:t>
            </a:r>
          </a:p>
        </p:txBody>
      </p:sp>
    </p:spTree>
    <p:extLst>
      <p:ext uri="{BB962C8B-B14F-4D97-AF65-F5344CB8AC3E}">
        <p14:creationId xmlns:p14="http://schemas.microsoft.com/office/powerpoint/2010/main" val="3657550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29C1780F-6077-6060-9384-393C5D92BA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732" y="1511084"/>
            <a:ext cx="7377192" cy="46107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B1D3491-498F-C971-D925-9412465207D5}"/>
              </a:ext>
            </a:extLst>
          </p:cNvPr>
          <p:cNvSpPr txBox="1"/>
          <p:nvPr/>
        </p:nvSpPr>
        <p:spPr>
          <a:xfrm>
            <a:off x="321732" y="111181"/>
            <a:ext cx="3132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IGV Desktop Application: 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50529A00-6B7F-9802-7A6F-3B5DA5B918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0560" y="1371599"/>
            <a:ext cx="4258935" cy="4905214"/>
          </a:xfrm>
          <a:prstGeom prst="rect">
            <a:avLst/>
          </a:prstGeom>
        </p:spPr>
      </p:pic>
      <p:sp>
        <p:nvSpPr>
          <p:cNvPr id="6" name="Right Arrow 5">
            <a:extLst>
              <a:ext uri="{FF2B5EF4-FFF2-40B4-BE49-F238E27FC236}">
                <a16:creationId xmlns:a16="http://schemas.microsoft.com/office/drawing/2014/main" id="{1F53984D-D84B-BA1B-667B-DF1CEB4DB4C3}"/>
              </a:ext>
            </a:extLst>
          </p:cNvPr>
          <p:cNvSpPr/>
          <p:nvPr/>
        </p:nvSpPr>
        <p:spPr>
          <a:xfrm>
            <a:off x="0" y="2464231"/>
            <a:ext cx="441702" cy="12398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9FA64E76-E19D-BFDE-1234-C0E8ED70AE24}"/>
              </a:ext>
            </a:extLst>
          </p:cNvPr>
          <p:cNvSpPr/>
          <p:nvPr/>
        </p:nvSpPr>
        <p:spPr>
          <a:xfrm>
            <a:off x="8273512" y="1449091"/>
            <a:ext cx="441702" cy="12398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1FCEF8-210B-CA76-0F9F-E13BB590D4B0}"/>
              </a:ext>
            </a:extLst>
          </p:cNvPr>
          <p:cNvSpPr txBox="1"/>
          <p:nvPr/>
        </p:nvSpPr>
        <p:spPr>
          <a:xfrm>
            <a:off x="7888638" y="340963"/>
            <a:ext cx="41070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right installation for your system can be downloaded from here:</a:t>
            </a:r>
          </a:p>
        </p:txBody>
      </p:sp>
    </p:spTree>
    <p:extLst>
      <p:ext uri="{BB962C8B-B14F-4D97-AF65-F5344CB8AC3E}">
        <p14:creationId xmlns:p14="http://schemas.microsoft.com/office/powerpoint/2010/main" val="2417817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EC105687-8DC0-3276-7AE9-7B4F1FAF48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045" y="1026974"/>
            <a:ext cx="7230102" cy="4518814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CFA1D70C-9350-9C44-DD3D-84178B2218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0282" y="1680857"/>
            <a:ext cx="2774466" cy="22345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C6BB43A-1D2D-B1D7-9521-57EC5E853E32}"/>
              </a:ext>
            </a:extLst>
          </p:cNvPr>
          <p:cNvSpPr txBox="1"/>
          <p:nvPr/>
        </p:nvSpPr>
        <p:spPr>
          <a:xfrm>
            <a:off x="1658319" y="118371"/>
            <a:ext cx="8725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Desktop app landing page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24C995-A813-26CF-8FEE-7CB0D50CF121}"/>
              </a:ext>
            </a:extLst>
          </p:cNvPr>
          <p:cNvSpPr txBox="1"/>
          <p:nvPr/>
        </p:nvSpPr>
        <p:spPr>
          <a:xfrm>
            <a:off x="-85240" y="1359342"/>
            <a:ext cx="12959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F0000"/>
                </a:solidFill>
              </a:rPr>
              <a:t>Chromosomes</a:t>
            </a: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3835DCFF-DF1A-ABCE-1D9D-785B6AED1797}"/>
              </a:ext>
            </a:extLst>
          </p:cNvPr>
          <p:cNvSpPr/>
          <p:nvPr/>
        </p:nvSpPr>
        <p:spPr>
          <a:xfrm>
            <a:off x="1145676" y="1361597"/>
            <a:ext cx="375727" cy="1795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258C15-65B9-CAA9-F5AC-6EE19DC884C6}"/>
              </a:ext>
            </a:extLst>
          </p:cNvPr>
          <p:cNvSpPr txBox="1"/>
          <p:nvPr/>
        </p:nvSpPr>
        <p:spPr>
          <a:xfrm>
            <a:off x="0" y="897677"/>
            <a:ext cx="95314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F0000"/>
                </a:solidFill>
              </a:rPr>
              <a:t>Genome build</a:t>
            </a:r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D40FB34C-C52C-C532-7133-55DFE9751A18}"/>
              </a:ext>
            </a:extLst>
          </p:cNvPr>
          <p:cNvSpPr/>
          <p:nvPr/>
        </p:nvSpPr>
        <p:spPr>
          <a:xfrm>
            <a:off x="700246" y="1037226"/>
            <a:ext cx="375727" cy="1795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78D33B9-E1D2-44C9-55D3-2AD815ED4F24}"/>
              </a:ext>
            </a:extLst>
          </p:cNvPr>
          <p:cNvSpPr txBox="1"/>
          <p:nvPr/>
        </p:nvSpPr>
        <p:spPr>
          <a:xfrm>
            <a:off x="52401" y="4955377"/>
            <a:ext cx="96864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err="1">
                <a:solidFill>
                  <a:srgbClr val="FF0000"/>
                </a:solidFill>
              </a:rPr>
              <a:t>Refseq</a:t>
            </a:r>
            <a:r>
              <a:rPr lang="en-US" sz="1100" dirty="0">
                <a:solidFill>
                  <a:srgbClr val="FF0000"/>
                </a:solidFill>
              </a:rPr>
              <a:t> genes</a:t>
            </a:r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A6C3769E-52C7-B01C-65A0-A994A8AC768F}"/>
              </a:ext>
            </a:extLst>
          </p:cNvPr>
          <p:cNvSpPr/>
          <p:nvPr/>
        </p:nvSpPr>
        <p:spPr>
          <a:xfrm>
            <a:off x="671818" y="5081070"/>
            <a:ext cx="375727" cy="1795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828E5BD-A791-685A-5AA4-AB2F54FF8280}"/>
              </a:ext>
            </a:extLst>
          </p:cNvPr>
          <p:cNvSpPr txBox="1"/>
          <p:nvPr/>
        </p:nvSpPr>
        <p:spPr>
          <a:xfrm>
            <a:off x="8663553" y="687047"/>
            <a:ext cx="296792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Different visualization files (.bam, .</a:t>
            </a:r>
            <a:r>
              <a:rPr lang="en-US" sz="1400" dirty="0" err="1"/>
              <a:t>bw</a:t>
            </a:r>
            <a:r>
              <a:rPr lang="en-US" sz="1400" dirty="0"/>
              <a:t>, .</a:t>
            </a:r>
            <a:r>
              <a:rPr lang="en-US" sz="1400" dirty="0" err="1"/>
              <a:t>bedGraph</a:t>
            </a:r>
            <a:r>
              <a:rPr lang="en-US" sz="1400" dirty="0"/>
              <a:t>, .bed) can be loaded on to IGV from tool bar</a:t>
            </a:r>
          </a:p>
        </p:txBody>
      </p:sp>
    </p:spTree>
    <p:extLst>
      <p:ext uri="{BB962C8B-B14F-4D97-AF65-F5344CB8AC3E}">
        <p14:creationId xmlns:p14="http://schemas.microsoft.com/office/powerpoint/2010/main" val="144400118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8965F7E8-50B4-830C-63C8-2BEB9EE265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711" y="897678"/>
            <a:ext cx="8904185" cy="5565116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4C2DE487-04FB-FF66-24E0-8A82612DA4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9789" y="2471981"/>
            <a:ext cx="1915533" cy="15769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4C834BD-A649-2AF4-836B-CEA5F8FEE6B0}"/>
              </a:ext>
            </a:extLst>
          </p:cNvPr>
          <p:cNvSpPr txBox="1"/>
          <p:nvPr/>
        </p:nvSpPr>
        <p:spPr>
          <a:xfrm>
            <a:off x="-2358" y="1763326"/>
            <a:ext cx="12959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F0000"/>
                </a:solidFill>
              </a:rPr>
              <a:t>Chromosomes</a:t>
            </a: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49AC273E-AB82-4B1E-772B-48B260EB10D7}"/>
              </a:ext>
            </a:extLst>
          </p:cNvPr>
          <p:cNvSpPr/>
          <p:nvPr/>
        </p:nvSpPr>
        <p:spPr>
          <a:xfrm>
            <a:off x="1075973" y="1832974"/>
            <a:ext cx="224726" cy="122313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5A3190-CC29-4E85-F990-CC30F9234F02}"/>
              </a:ext>
            </a:extLst>
          </p:cNvPr>
          <p:cNvSpPr txBox="1"/>
          <p:nvPr/>
        </p:nvSpPr>
        <p:spPr>
          <a:xfrm>
            <a:off x="94400" y="1369049"/>
            <a:ext cx="95314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F0000"/>
                </a:solidFill>
              </a:rPr>
              <a:t>Genome build</a:t>
            </a: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A96CB633-9990-5F78-EC2B-0A0C5E62FC32}"/>
              </a:ext>
            </a:extLst>
          </p:cNvPr>
          <p:cNvSpPr/>
          <p:nvPr/>
        </p:nvSpPr>
        <p:spPr>
          <a:xfrm>
            <a:off x="671818" y="1589508"/>
            <a:ext cx="310010" cy="96247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84F42EB-27B7-B02C-5F48-EBB35DD53EA0}"/>
              </a:ext>
            </a:extLst>
          </p:cNvPr>
          <p:cNvSpPr txBox="1"/>
          <p:nvPr/>
        </p:nvSpPr>
        <p:spPr>
          <a:xfrm>
            <a:off x="94400" y="2190164"/>
            <a:ext cx="86036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err="1">
                <a:solidFill>
                  <a:srgbClr val="FF0000"/>
                </a:solidFill>
              </a:rPr>
              <a:t>Refseq</a:t>
            </a:r>
            <a:r>
              <a:rPr lang="en-US" sz="1100" dirty="0">
                <a:solidFill>
                  <a:srgbClr val="FF0000"/>
                </a:solidFill>
              </a:rPr>
              <a:t> genes</a:t>
            </a:r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03EEC491-ACA4-4AA2-41B3-7E5878025FF8}"/>
              </a:ext>
            </a:extLst>
          </p:cNvPr>
          <p:cNvSpPr/>
          <p:nvPr/>
        </p:nvSpPr>
        <p:spPr>
          <a:xfrm>
            <a:off x="713818" y="2315857"/>
            <a:ext cx="333728" cy="156124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FB6B659-3115-4384-8D58-1A4BDE3196E7}"/>
              </a:ext>
            </a:extLst>
          </p:cNvPr>
          <p:cNvSpPr txBox="1"/>
          <p:nvPr/>
        </p:nvSpPr>
        <p:spPr>
          <a:xfrm>
            <a:off x="4038600" y="205351"/>
            <a:ext cx="4114800" cy="379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IGV Web App Landing page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B9D0B05-1459-C95B-3627-2CEA47AFC094}"/>
              </a:ext>
            </a:extLst>
          </p:cNvPr>
          <p:cNvSpPr txBox="1"/>
          <p:nvPr/>
        </p:nvSpPr>
        <p:spPr>
          <a:xfrm>
            <a:off x="10073898" y="1322882"/>
            <a:ext cx="161957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Tracks can be loaded from local, drive, </a:t>
            </a:r>
            <a:r>
              <a:rPr lang="en-US" sz="1400" dirty="0" err="1"/>
              <a:t>dropbox</a:t>
            </a:r>
            <a:r>
              <a:rPr lang="en-US" sz="1400" dirty="0"/>
              <a:t> or using URL</a:t>
            </a:r>
          </a:p>
        </p:txBody>
      </p:sp>
    </p:spTree>
    <p:extLst>
      <p:ext uri="{BB962C8B-B14F-4D97-AF65-F5344CB8AC3E}">
        <p14:creationId xmlns:p14="http://schemas.microsoft.com/office/powerpoint/2010/main" val="326540063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45A6E48-3DB8-206A-FDF4-10479BB08B5A}"/>
              </a:ext>
            </a:extLst>
          </p:cNvPr>
          <p:cNvSpPr txBox="1"/>
          <p:nvPr/>
        </p:nvSpPr>
        <p:spPr>
          <a:xfrm>
            <a:off x="855133" y="660400"/>
            <a:ext cx="10768596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Exercises: 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Load </a:t>
            </a:r>
            <a:r>
              <a:rPr lang="en-US" dirty="0" err="1"/>
              <a:t>bams</a:t>
            </a:r>
            <a:r>
              <a:rPr lang="en-US" dirty="0"/>
              <a:t>/</a:t>
            </a:r>
            <a:r>
              <a:rPr lang="en-US" dirty="0" err="1"/>
              <a:t>bigWigs</a:t>
            </a:r>
            <a:r>
              <a:rPr lang="en-US" dirty="0"/>
              <a:t> as track in UCSC and IGV and compare – </a:t>
            </a:r>
            <a:r>
              <a:rPr lang="en-US" sz="1400" i="1" dirty="0"/>
              <a:t>need to identify relevant </a:t>
            </a:r>
            <a:r>
              <a:rPr lang="en-US" sz="1400" i="1" dirty="0" err="1"/>
              <a:t>bams</a:t>
            </a:r>
            <a:r>
              <a:rPr lang="en-US" sz="1400" i="1" dirty="0"/>
              <a:t>/</a:t>
            </a:r>
            <a:r>
              <a:rPr lang="en-US" sz="1400" i="1" dirty="0" err="1"/>
              <a:t>bigWigs</a:t>
            </a:r>
            <a:endParaRPr lang="en-US" sz="1400" i="1" dirty="0"/>
          </a:p>
          <a:p>
            <a:endParaRPr lang="en-US" sz="1400" i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Navigate </a:t>
            </a:r>
            <a:r>
              <a:rPr lang="en-US" sz="1800" dirty="0">
                <a:effectLst/>
              </a:rPr>
              <a:t>across different genomic loci and at different zoom levels, from whole genome view and down to base-pair resolution 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600" dirty="0"/>
              <a:t>View the whole genome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600" dirty="0"/>
              <a:t>Zoom into view one whole chromosome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600" dirty="0">
                <a:effectLst/>
              </a:rPr>
              <a:t>Zoom in further to bp resolutions using the ruler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Download annotation files from UCSC genome browser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effectLst/>
              </a:rPr>
              <a:t>Download tracks from UCSC browser using </a:t>
            </a:r>
            <a:r>
              <a:rPr lang="en-US" dirty="0" err="1">
                <a:effectLst/>
              </a:rPr>
              <a:t>TableBrowser</a:t>
            </a:r>
            <a:endParaRPr 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2089076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FC3DCA1-D929-CB4A-AF9B-13574A3B7ABF}"/>
              </a:ext>
            </a:extLst>
          </p:cNvPr>
          <p:cNvSpPr txBox="1"/>
          <p:nvPr/>
        </p:nvSpPr>
        <p:spPr>
          <a:xfrm>
            <a:off x="4984157" y="0"/>
            <a:ext cx="2223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Click on ‘Genomes’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9FEE00-094F-E14B-A7E2-311A5428B875}"/>
              </a:ext>
            </a:extLst>
          </p:cNvPr>
          <p:cNvSpPr txBox="1"/>
          <p:nvPr/>
        </p:nvSpPr>
        <p:spPr>
          <a:xfrm>
            <a:off x="4246179" y="4305564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10C7727E-94A9-C11C-860B-8D73D075F4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230" y="369332"/>
            <a:ext cx="10381869" cy="6488668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022E293D-A2CD-8F4A-BDF9-DDBF6078A12F}"/>
              </a:ext>
            </a:extLst>
          </p:cNvPr>
          <p:cNvSpPr/>
          <p:nvPr/>
        </p:nvSpPr>
        <p:spPr>
          <a:xfrm>
            <a:off x="1389322" y="1025612"/>
            <a:ext cx="557048" cy="30480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5186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FBD8E7C-F565-D648-8A0F-37B1AE7768D9}"/>
              </a:ext>
            </a:extLst>
          </p:cNvPr>
          <p:cNvSpPr txBox="1"/>
          <p:nvPr/>
        </p:nvSpPr>
        <p:spPr>
          <a:xfrm>
            <a:off x="1087770" y="0"/>
            <a:ext cx="10016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Use the hg38 assembly (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ie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version) of the human genome and enter BCL11A as the search term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3799519C-3BE8-14F0-9D22-9057D96AED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311" y="369332"/>
            <a:ext cx="10377377" cy="6485861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43ADA7C-8EA4-7240-8B55-BC8871673881}"/>
              </a:ext>
            </a:extLst>
          </p:cNvPr>
          <p:cNvCxnSpPr/>
          <p:nvPr/>
        </p:nvCxnSpPr>
        <p:spPr>
          <a:xfrm flipH="1">
            <a:off x="5967067" y="1857763"/>
            <a:ext cx="493986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8A6B27D-5EDA-F54C-8D00-AD1726A9C2A1}"/>
              </a:ext>
            </a:extLst>
          </p:cNvPr>
          <p:cNvCxnSpPr/>
          <p:nvPr/>
        </p:nvCxnSpPr>
        <p:spPr>
          <a:xfrm flipH="1">
            <a:off x="5967067" y="2262409"/>
            <a:ext cx="493986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3218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FBD8E7C-F565-D648-8A0F-37B1AE7768D9}"/>
              </a:ext>
            </a:extLst>
          </p:cNvPr>
          <p:cNvSpPr txBox="1"/>
          <p:nvPr/>
        </p:nvSpPr>
        <p:spPr>
          <a:xfrm>
            <a:off x="2566829" y="0"/>
            <a:ext cx="7058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If your query has multiple matches be sure to select the correct one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43ADA7C-8EA4-7240-8B55-BC8871673881}"/>
              </a:ext>
            </a:extLst>
          </p:cNvPr>
          <p:cNvCxnSpPr/>
          <p:nvPr/>
        </p:nvCxnSpPr>
        <p:spPr>
          <a:xfrm flipH="1">
            <a:off x="5297215" y="2081047"/>
            <a:ext cx="493986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8A6B27D-5EDA-F54C-8D00-AD1726A9C2A1}"/>
              </a:ext>
            </a:extLst>
          </p:cNvPr>
          <p:cNvCxnSpPr/>
          <p:nvPr/>
        </p:nvCxnSpPr>
        <p:spPr>
          <a:xfrm flipH="1">
            <a:off x="5297215" y="2485693"/>
            <a:ext cx="493986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F7B7ECF-857C-F74B-99E9-3B4C6E9C7CA5}"/>
              </a:ext>
            </a:extLst>
          </p:cNvPr>
          <p:cNvCxnSpPr/>
          <p:nvPr/>
        </p:nvCxnSpPr>
        <p:spPr>
          <a:xfrm flipH="1">
            <a:off x="11412433" y="1489377"/>
            <a:ext cx="493986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B63E1B6B-1541-28FA-32C1-04D8406041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073" y="369332"/>
            <a:ext cx="10381854" cy="6488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8343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155C671-A003-BA40-953F-1120D4133675}"/>
              </a:ext>
            </a:extLst>
          </p:cNvPr>
          <p:cNvSpPr txBox="1"/>
          <p:nvPr/>
        </p:nvSpPr>
        <p:spPr>
          <a:xfrm>
            <a:off x="2543297" y="0"/>
            <a:ext cx="71054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default view of the BCL11A gene in the UCSC genome browser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149CFABF-2393-81DF-921B-9C3F9208DC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065" y="369332"/>
            <a:ext cx="10381869" cy="6488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2502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155C671-A003-BA40-953F-1120D4133675}"/>
              </a:ext>
            </a:extLst>
          </p:cNvPr>
          <p:cNvSpPr txBox="1"/>
          <p:nvPr/>
        </p:nvSpPr>
        <p:spPr>
          <a:xfrm>
            <a:off x="2543297" y="0"/>
            <a:ext cx="71054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default view of the BCL11A gene in the UCSC genome browser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149CFABF-2393-81DF-921B-9C3F9208DC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065" y="369332"/>
            <a:ext cx="10381869" cy="6488668"/>
          </a:xfrm>
          <a:prstGeom prst="rect">
            <a:avLst/>
          </a:prstGeom>
        </p:spPr>
      </p:pic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296D1FA8-EC6B-C8EB-411D-3AA7D571D112}"/>
              </a:ext>
            </a:extLst>
          </p:cNvPr>
          <p:cNvSpPr/>
          <p:nvPr/>
        </p:nvSpPr>
        <p:spPr>
          <a:xfrm>
            <a:off x="829733" y="762001"/>
            <a:ext cx="10557934" cy="254000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2D3BBD2-3E26-9EE2-FF90-9817EABCA2E7}"/>
              </a:ext>
            </a:extLst>
          </p:cNvPr>
          <p:cNvSpPr/>
          <p:nvPr/>
        </p:nvSpPr>
        <p:spPr>
          <a:xfrm>
            <a:off x="829733" y="1016001"/>
            <a:ext cx="10557934" cy="65193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91EA454-ACB0-FE34-D924-10C69C262F28}"/>
              </a:ext>
            </a:extLst>
          </p:cNvPr>
          <p:cNvSpPr/>
          <p:nvPr/>
        </p:nvSpPr>
        <p:spPr>
          <a:xfrm>
            <a:off x="829733" y="1667933"/>
            <a:ext cx="10557934" cy="3962400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C01748F-E61F-C7A3-23D7-8F72C84C3EBA}"/>
              </a:ext>
            </a:extLst>
          </p:cNvPr>
          <p:cNvSpPr/>
          <p:nvPr/>
        </p:nvSpPr>
        <p:spPr>
          <a:xfrm>
            <a:off x="829733" y="5630333"/>
            <a:ext cx="10557934" cy="1286934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94EFAF-BB45-4213-75D3-5EF2E8922064}"/>
              </a:ext>
            </a:extLst>
          </p:cNvPr>
          <p:cNvSpPr txBox="1"/>
          <p:nvPr/>
        </p:nvSpPr>
        <p:spPr>
          <a:xfrm>
            <a:off x="9107584" y="778933"/>
            <a:ext cx="15578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chemeClr val="bg1"/>
                </a:solidFill>
              </a:rPr>
              <a:t>TOOLBAR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DC0CB2-D102-D534-F6C7-8A28E91CD85B}"/>
              </a:ext>
            </a:extLst>
          </p:cNvPr>
          <p:cNvSpPr txBox="1"/>
          <p:nvPr/>
        </p:nvSpPr>
        <p:spPr>
          <a:xfrm>
            <a:off x="9107584" y="1109188"/>
            <a:ext cx="155786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/>
              <a:t>NAVIGATION CONTROLS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E4A66B-10AC-4BA1-CCC5-FD7438EBD4F2}"/>
              </a:ext>
            </a:extLst>
          </p:cNvPr>
          <p:cNvSpPr txBox="1"/>
          <p:nvPr/>
        </p:nvSpPr>
        <p:spPr>
          <a:xfrm>
            <a:off x="9188019" y="2789822"/>
            <a:ext cx="155786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/>
              <a:t>VIEW OF GENOMIC FEATURES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B4D16A-878C-77C7-0F2A-871CC42758F7}"/>
              </a:ext>
            </a:extLst>
          </p:cNvPr>
          <p:cNvSpPr txBox="1"/>
          <p:nvPr/>
        </p:nvSpPr>
        <p:spPr>
          <a:xfrm>
            <a:off x="9101233" y="5630333"/>
            <a:ext cx="155786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/>
              <a:t>DISPLAY CONTROLS</a:t>
            </a:r>
          </a:p>
        </p:txBody>
      </p:sp>
    </p:spTree>
    <p:extLst>
      <p:ext uri="{BB962C8B-B14F-4D97-AF65-F5344CB8AC3E}">
        <p14:creationId xmlns:p14="http://schemas.microsoft.com/office/powerpoint/2010/main" val="24983158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155C671-A003-BA40-953F-1120D4133675}"/>
              </a:ext>
            </a:extLst>
          </p:cNvPr>
          <p:cNvSpPr txBox="1"/>
          <p:nvPr/>
        </p:nvSpPr>
        <p:spPr>
          <a:xfrm>
            <a:off x="2543297" y="0"/>
            <a:ext cx="71054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default view of the BCL11A gene in the UCSC genome browser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C9189BC5-E388-FA01-C57E-EB6C95C135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065" y="369332"/>
            <a:ext cx="10381869" cy="648866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AF40C5B-F97D-104B-B2EF-36D9F6F0383A}"/>
              </a:ext>
            </a:extLst>
          </p:cNvPr>
          <p:cNvSpPr txBox="1"/>
          <p:nvPr/>
        </p:nvSpPr>
        <p:spPr>
          <a:xfrm>
            <a:off x="1253065" y="2373980"/>
            <a:ext cx="1981201" cy="21100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Each grey bar is a ‘track’. </a:t>
            </a:r>
          </a:p>
          <a:p>
            <a:endParaRPr lang="en-US" sz="14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title of each track is centered in the browser.</a:t>
            </a:r>
          </a:p>
          <a:p>
            <a:endParaRPr lang="en-US" sz="14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Tracks are controlled below the browser.</a:t>
            </a:r>
          </a:p>
        </p:txBody>
      </p:sp>
    </p:spTree>
    <p:extLst>
      <p:ext uri="{BB962C8B-B14F-4D97-AF65-F5344CB8AC3E}">
        <p14:creationId xmlns:p14="http://schemas.microsoft.com/office/powerpoint/2010/main" val="20533110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6504</TotalTime>
  <Words>1046</Words>
  <Application>Microsoft Macintosh PowerPoint</Application>
  <PresentationFormat>Widescreen</PresentationFormat>
  <Paragraphs>153</Paragraphs>
  <Slides>39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3" baseType="lpstr">
      <vt:lpstr>Arial</vt:lpstr>
      <vt:lpstr>Courier New</vt:lpstr>
      <vt:lpstr>system-ui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Graham Johnson, Ph.D.</dc:creator>
  <cp:lastModifiedBy>Revathy Venukuttan</cp:lastModifiedBy>
  <cp:revision>22</cp:revision>
  <dcterms:created xsi:type="dcterms:W3CDTF">2022-08-17T12:32:54Z</dcterms:created>
  <dcterms:modified xsi:type="dcterms:W3CDTF">2023-08-11T13:58:48Z</dcterms:modified>
</cp:coreProperties>
</file>